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7"/>
  </p:notesMasterIdLst>
  <p:handoutMasterIdLst>
    <p:handoutMasterId r:id="rId208"/>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06" r:id="rId166"/>
    <p:sldId id="1107" r:id="rId167"/>
    <p:sldId id="1108" r:id="rId168"/>
    <p:sldId id="1109" r:id="rId169"/>
    <p:sldId id="1118" r:id="rId170"/>
    <p:sldId id="1121" r:id="rId171"/>
    <p:sldId id="1122" r:id="rId172"/>
    <p:sldId id="1119" r:id="rId173"/>
    <p:sldId id="1123" r:id="rId174"/>
    <p:sldId id="1126" r:id="rId175"/>
    <p:sldId id="1129" r:id="rId176"/>
    <p:sldId id="1125" r:id="rId177"/>
    <p:sldId id="1112" r:id="rId178"/>
    <p:sldId id="1128" r:id="rId179"/>
    <p:sldId id="1113" r:id="rId180"/>
    <p:sldId id="1114" r:id="rId181"/>
    <p:sldId id="1033" r:id="rId182"/>
    <p:sldId id="881" r:id="rId183"/>
    <p:sldId id="1031" r:id="rId184"/>
    <p:sldId id="1030" r:id="rId185"/>
    <p:sldId id="885" r:id="rId186"/>
    <p:sldId id="889" r:id="rId187"/>
    <p:sldId id="887" r:id="rId188"/>
    <p:sldId id="888" r:id="rId189"/>
    <p:sldId id="1016" r:id="rId190"/>
    <p:sldId id="999" r:id="rId191"/>
    <p:sldId id="1000" r:id="rId192"/>
    <p:sldId id="1001" r:id="rId193"/>
    <p:sldId id="1002" r:id="rId194"/>
    <p:sldId id="1003" r:id="rId195"/>
    <p:sldId id="1004" r:id="rId196"/>
    <p:sldId id="1005" r:id="rId197"/>
    <p:sldId id="1015" r:id="rId198"/>
    <p:sldId id="1007" r:id="rId199"/>
    <p:sldId id="1008" r:id="rId200"/>
    <p:sldId id="1009" r:id="rId201"/>
    <p:sldId id="1010" r:id="rId202"/>
    <p:sldId id="1011" r:id="rId203"/>
    <p:sldId id="1012" r:id="rId204"/>
    <p:sldId id="1013" r:id="rId205"/>
    <p:sldId id="1014" r:id="rId206"/>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40" d="100"/>
          <a:sy n="140" d="100"/>
        </p:scale>
        <p:origin x="-786" y="432"/>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ableStyles" Target="tableStyle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Other contributors include Tao Lu, Gan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2010-4-28</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smtClean="0"/>
              <a:t>Extension of the IDL3 language</a:t>
            </a:r>
          </a:p>
          <a:p>
            <a:pPr lvl="1" eaLnBrk="1" hangingPunct="1"/>
            <a:r>
              <a:rPr lang="en-US" smtClean="0">
                <a:ea typeface="ＭＳ Ｐゴシック" pitchFamily="34" charset="-128"/>
              </a:rPr>
              <a:t>Defined in the DDS for Lightweight CCM specification (DDS4CCM)</a:t>
            </a:r>
          </a:p>
          <a:p>
            <a:pPr lvl="1" eaLnBrk="1" hangingPunct="1"/>
            <a:r>
              <a:rPr lang="en-US" smtClean="0">
                <a:ea typeface="ＭＳ Ｐゴシック" pitchFamily="34" charset="-128"/>
              </a:rPr>
              <a:t>Provides an IDL3 equivalent mapping so the new constructs can be converted to IDL3</a:t>
            </a:r>
          </a:p>
          <a:p>
            <a:pPr eaLnBrk="1" hangingPunct="1"/>
            <a:r>
              <a:rPr lang="en-US" b="1" smtClean="0"/>
              <a:t>Provides new keywords for</a:t>
            </a:r>
          </a:p>
          <a:p>
            <a:pPr lvl="1" eaLnBrk="1" hangingPunct="1"/>
            <a:r>
              <a:rPr lang="en-US" smtClean="0">
                <a:ea typeface="ＭＳ Ｐゴシック" pitchFamily="34" charset="-128"/>
              </a:rPr>
              <a:t>Specifying grouping of related facets/receptacles (</a:t>
            </a:r>
            <a:r>
              <a:rPr lang="en-US" i="1" smtClean="0">
                <a:ea typeface="ＭＳ Ｐゴシック" pitchFamily="34" charset="-128"/>
              </a:rPr>
              <a:t>porttype)</a:t>
            </a:r>
          </a:p>
          <a:p>
            <a:pPr lvl="1" eaLnBrk="1" hangingPunct="1"/>
            <a:r>
              <a:rPr lang="en-US" smtClean="0">
                <a:ea typeface="ＭＳ Ｐゴシック" pitchFamily="34" charset="-128"/>
              </a:rPr>
              <a:t>Declaring ports within a component (</a:t>
            </a:r>
            <a:r>
              <a:rPr lang="en-US" i="1" smtClean="0">
                <a:ea typeface="ＭＳ Ｐゴシック" pitchFamily="34" charset="-128"/>
              </a:rPr>
              <a:t>port, mirrorport</a:t>
            </a:r>
            <a:r>
              <a:rPr lang="en-US" smtClean="0">
                <a:ea typeface="ＭＳ Ｐゴシック" pitchFamily="34" charset="-128"/>
              </a:rPr>
              <a:t>)</a:t>
            </a:r>
          </a:p>
          <a:p>
            <a:pPr lvl="1" eaLnBrk="1" hangingPunct="1"/>
            <a:r>
              <a:rPr lang="en-US" smtClean="0">
                <a:ea typeface="ＭＳ Ｐゴシック" pitchFamily="34" charset="-128"/>
              </a:rPr>
              <a:t>Support for new entity intended to provide “glue” between several ports (</a:t>
            </a:r>
            <a:r>
              <a:rPr lang="en-US" i="1" smtClean="0">
                <a:ea typeface="ＭＳ Ｐゴシック" pitchFamily="34" charset="-128"/>
              </a:rPr>
              <a:t>connector)</a:t>
            </a:r>
            <a:endParaRPr lang="en-US" smtClean="0">
              <a:ea typeface="ＭＳ Ｐゴシック" pitchFamily="34" charset="-128"/>
            </a:endParaRPr>
          </a:p>
          <a:p>
            <a:pPr lvl="1" eaLnBrk="1" hangingPunct="1"/>
            <a:r>
              <a:rPr lang="en-US" smtClean="0">
                <a:ea typeface="ＭＳ Ｐゴシック" pitchFamily="34" charset="-128"/>
              </a:rPr>
              <a:t>A template syntax for parameterized modules</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smtClean="0"/>
              <a:t>The extended ports – in most cases – combine a basic port with the corresponding DCPS IDL interface</a:t>
            </a:r>
          </a:p>
          <a:p>
            <a:pPr lvl="1" eaLnBrk="1" hangingPunct="1"/>
            <a:r>
              <a:rPr lang="en-US" smtClean="0">
                <a:ea typeface="ＭＳ Ｐゴシック" pitchFamily="34" charset="-128"/>
              </a:rPr>
              <a:t>Provides the opportunity to access advanced DDS features</a:t>
            </a:r>
          </a:p>
          <a:p>
            <a:pPr lvl="1" eaLnBrk="1" hangingPunct="1"/>
            <a:r>
              <a:rPr lang="en-US" smtClean="0">
                <a:ea typeface="ＭＳ Ｐゴシック" pitchFamily="34" charset="-128"/>
              </a:rPr>
              <a:t>Increases code portability by not exposing DDS implementation directly</a:t>
            </a:r>
          </a:p>
          <a:p>
            <a:pPr lvl="1" eaLnBrk="1" hangingPunct="1"/>
            <a:r>
              <a:rPr lang="en-US" smtClean="0">
                <a:ea typeface="ＭＳ Ｐゴシック" pitchFamily="34" charset="-128"/>
              </a:rPr>
              <a:t>Subscriber ports also include a PortStatusListener</a:t>
            </a:r>
          </a:p>
          <a:p>
            <a:pPr eaLnBrk="1" hangingPunct="1"/>
            <a:endParaRPr lang="en-US"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686300" y="3797300"/>
            <a:ext cx="445770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DDS_Read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smtClean="0"/>
              <a:t>Listener ports (updates are pushed to the component) contain both Reader and Listener ports</a:t>
            </a:r>
          </a:p>
          <a:p>
            <a:pPr lvl="1" eaLnBrk="1" hangingPunct="1"/>
            <a:r>
              <a:rPr lang="en-US" smtClean="0">
                <a:ea typeface="ＭＳ Ｐゴシック" pitchFamily="34" charset="-128"/>
              </a:rPr>
              <a:t>‘Reader’ portion of the extended port is used to configure criteria used to select updates</a:t>
            </a:r>
          </a:p>
          <a:p>
            <a:pPr lvl="1" eaLnBrk="1" hangingPunct="1"/>
            <a:r>
              <a:rPr lang="en-US" smtClean="0">
                <a:ea typeface="ＭＳ Ｐゴシック" pitchFamily="34" charset="-128"/>
              </a:rPr>
              <a:t>Selected updates are pushed to the component</a:t>
            </a:r>
          </a:p>
          <a:p>
            <a:pPr lvl="1" eaLnBrk="1" hangingPunct="1"/>
            <a:endParaRPr lang="en-US" smtClean="0">
              <a:ea typeface="ＭＳ Ｐゴシック" pitchFamily="34" charset="-128"/>
            </a:endParaRPr>
          </a:p>
        </p:txBody>
      </p:sp>
      <p:sp>
        <p:nvSpPr>
          <p:cNvPr id="174084" name="TextBox 3"/>
          <p:cNvSpPr txBox="1">
            <a:spLocks noChangeArrowheads="1"/>
          </p:cNvSpPr>
          <p:nvPr/>
        </p:nvSpPr>
        <p:spPr bwMode="auto">
          <a:xfrm>
            <a:off x="177800" y="3252788"/>
            <a:ext cx="4211638"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DataListenerControl control;</a:t>
            </a:r>
          </a:p>
          <a:p>
            <a:r>
              <a:rPr lang="en-US" sz="1400" i="0">
                <a:latin typeface="Courier New" pitchFamily="49" charset="0"/>
                <a:cs typeface="Courier New" pitchFamily="49" charset="0"/>
              </a:rPr>
              <a:t>  provides 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DDS_StateListen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ListenerControl data_control;</a:t>
            </a:r>
          </a:p>
          <a:p>
            <a:r>
              <a:rPr lang="en-US" sz="1400" i="0">
                <a:latin typeface="Courier New" pitchFamily="49" charset="0"/>
                <a:cs typeface="Courier New" pitchFamily="49" charset="0"/>
              </a:rPr>
              <a:t>  provides StateListener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a:t>
            </a:r>
            <a:r>
              <a:rPr lang="en-US" dirty="0" smtClean="0">
                <a:cs typeface="+mj-cs"/>
              </a:rPr>
              <a:t>CCM</a:t>
            </a:r>
            <a:endParaRPr lang="en-US" dirty="0" smtClean="0">
              <a:cs typeface="+mj-cs"/>
            </a:endParaRP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164</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t>
            </a:r>
            <a:r>
              <a:rPr lang="en-US" dirty="0" smtClean="0"/>
              <a:t>(AMI4CCM)</a:t>
            </a:r>
          </a:p>
        </p:txBody>
      </p:sp>
      <p:sp>
        <p:nvSpPr>
          <p:cNvPr id="190469" name="Content Placeholder 9"/>
          <p:cNvSpPr>
            <a:spLocks noGrp="1"/>
          </p:cNvSpPr>
          <p:nvPr>
            <p:ph idx="1"/>
          </p:nvPr>
        </p:nvSpPr>
        <p:spPr>
          <a:xfrm>
            <a:off x="152400" y="1641475"/>
            <a:ext cx="8839200" cy="4530725"/>
          </a:xfrm>
        </p:spPr>
        <p:txBody>
          <a:bodyPr/>
          <a:lstStyle/>
          <a:p>
            <a:r>
              <a:rPr lang="en-US" b="1" smtClean="0"/>
              <a:t>Solution</a:t>
            </a:r>
            <a:r>
              <a:rPr lang="en-US" smtClean="0"/>
              <a:t> – Implement connectors to provide AMI services to components, similar to the DDS4CCM specification</a:t>
            </a:r>
            <a:endParaRPr lang="en-US" b="1" smtClean="0"/>
          </a:p>
          <a:p>
            <a:r>
              <a:rPr lang="en-US" smtClean="0"/>
              <a:t>Provide a standardized AMI mechanism to CCM</a:t>
            </a:r>
          </a:p>
          <a:p>
            <a:r>
              <a:rPr lang="en-US" smtClean="0"/>
              <a:t>Uses IDL3 and IDL3+ language features</a:t>
            </a:r>
          </a:p>
          <a:p>
            <a:pPr lvl="1"/>
            <a:r>
              <a:rPr lang="en-US" smtClean="0">
                <a:ea typeface="ＭＳ Ｐゴシック" pitchFamily="34" charset="-128"/>
              </a:rPr>
              <a:t>Extends the implicit IDL2 rules for AMI to IDL3</a:t>
            </a:r>
          </a:p>
          <a:p>
            <a:pPr lvl="1"/>
            <a:r>
              <a:rPr lang="en-US" smtClean="0">
                <a:ea typeface="ＭＳ Ｐゴシック" pitchFamily="34" charset="-128"/>
              </a:rPr>
              <a:t>Use templated modules for the AMI4CCM connector</a:t>
            </a:r>
          </a:p>
          <a:p>
            <a:r>
              <a:rPr lang="en-US" smtClean="0"/>
              <a:t>Supports only the callback AMI model</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a:t>
            </a:r>
            <a:r>
              <a:rPr lang="en-US" dirty="0" smtClean="0"/>
              <a:t>CCM </a:t>
            </a:r>
            <a:r>
              <a:rPr lang="en-US" dirty="0" smtClean="0"/>
              <a:t>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a:t>
            </a:r>
            <a:r>
              <a:rPr lang="en-US" dirty="0" smtClean="0"/>
              <a:t>invocation and callback to the user component</a:t>
            </a:r>
            <a:endParaRPr lang="en-US" dirty="0" smtClean="0"/>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3786187"/>
          </a:xfrm>
          <a:prstGeom prst="rect">
            <a:avLst/>
          </a:prstGeom>
          <a:noFill/>
          <a:ln w="9525">
            <a:noFill/>
            <a:miter lim="800000"/>
            <a:headEnd/>
            <a:tailEnd/>
          </a:ln>
        </p:spPr>
        <p:txBody>
          <a:bodyPr>
            <a:spAutoFit/>
          </a:bodyPr>
          <a:lstStyle/>
          <a:p>
            <a:pPr>
              <a:spcBef>
                <a:spcPct val="0"/>
              </a:spcBef>
            </a:pPr>
            <a:r>
              <a:rPr lang="nl-NL" sz="1200" i="0">
                <a:latin typeface="Courier New" pitchFamily="49" charset="0"/>
                <a:cs typeface="Courier New" pitchFamily="49" charset="0"/>
              </a:rPr>
              <a:t>class MyFoo_RH_exec_i</a:t>
            </a:r>
          </a:p>
          <a:p>
            <a:pPr>
              <a:spcBef>
                <a:spcPct val="0"/>
              </a:spcBef>
            </a:pPr>
            <a:r>
              <a:rPr lang="nl-NL" sz="1200" i="0">
                <a:latin typeface="Courier New" pitchFamily="49" charset="0"/>
                <a:cs typeface="Courier New" pitchFamily="49" charset="0"/>
              </a:rPr>
              <a:t>    : public virtual     </a:t>
            </a:r>
          </a:p>
          <a:p>
            <a:pPr>
              <a:spcBef>
                <a:spcPct val="0"/>
              </a:spcBef>
            </a:pPr>
            <a:r>
              <a:rPr lang="nl-NL" sz="1200" i="0">
                <a:latin typeface="Courier New" pitchFamily="49" charset="0"/>
                <a:cs typeface="Courier New" pitchFamily="49" charset="0"/>
              </a:rPr>
              <a:t>      ::Hello::AMI4CCM_MyFooReplyHandler,</a:t>
            </a:r>
          </a:p>
          <a:p>
            <a:pPr>
              <a:spcBef>
                <a:spcPct val="0"/>
              </a:spcBef>
            </a:pPr>
            <a:r>
              <a:rPr lang="nl-NL" sz="1200" i="0">
                <a:latin typeface="Courier New" pitchFamily="49" charset="0"/>
                <a:cs typeface="Courier New" pitchFamily="49" charset="0"/>
              </a:rPr>
              <a:t>      public virtual ::CORBA::LocalObject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public:</a:t>
            </a:r>
          </a:p>
          <a:p>
            <a:pPr>
              <a:spcBef>
                <a:spcPct val="0"/>
              </a:spcBef>
            </a:pPr>
            <a:r>
              <a:rPr lang="nl-NL" sz="1200" i="0">
                <a:latin typeface="Courier New" pitchFamily="49" charset="0"/>
                <a:cs typeface="Courier New" pitchFamily="49" charset="0"/>
              </a:rPr>
              <a:t>    MyFoo_RH_exec_i ();</a:t>
            </a:r>
          </a:p>
          <a:p>
            <a:pPr>
              <a:spcBef>
                <a:spcPct val="0"/>
              </a:spcBef>
            </a:pPr>
            <a:r>
              <a:rPr lang="nl-NL" sz="1200" i="0">
                <a:latin typeface="Courier New" pitchFamily="49" charset="0"/>
                <a:cs typeface="Courier New" pitchFamily="49" charset="0"/>
              </a:rPr>
              <a:t>    virtual ~ MyFoo_RH_exec_i ();</a:t>
            </a:r>
          </a:p>
          <a:p>
            <a:pPr>
              <a:spcBef>
                <a:spcPct val="0"/>
              </a:spcBef>
            </a:pPr>
            <a:endParaRPr lang="nl-NL"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    virtual void foo (::CORBA::Long </a:t>
            </a:r>
          </a:p>
          <a:p>
            <a:pPr>
              <a:spcBef>
                <a:spcPct val="0"/>
              </a:spcBef>
            </a:pPr>
            <a:r>
              <a:rPr lang="en-US" sz="1200" i="0">
                <a:latin typeface="Courier New" pitchFamily="49" charset="0"/>
                <a:cs typeface="Courier New" pitchFamily="49" charset="0"/>
              </a:rPr>
              <a:t>      ami_return_val, const char * answer);</a:t>
            </a:r>
          </a:p>
          <a:p>
            <a:pPr>
              <a:spcBef>
                <a:spcPct val="0"/>
              </a:spcBef>
            </a:pPr>
            <a:r>
              <a:rPr lang="nl-NL" sz="1200" i="0">
                <a:latin typeface="Courier New" pitchFamily="49" charset="0"/>
                <a:cs typeface="Courier New" pitchFamily="49" charset="0"/>
              </a:rPr>
              <a:t>    virtual void foo_excep  </a:t>
            </a:r>
          </a:p>
          <a:p>
            <a:pPr>
              <a:spcBef>
                <a:spcPct val="0"/>
              </a:spcBef>
            </a:pPr>
            <a:r>
              <a:rPr lang="nl-NL" sz="1200" i="0">
                <a:latin typeface="Courier New" pitchFamily="49" charset="0"/>
                <a:cs typeface="Courier New" pitchFamily="49" charset="0"/>
              </a:rPr>
              <a:t>      ::CCM_AMI::ExceptionHolder_ptr </a:t>
            </a:r>
          </a:p>
          <a:p>
            <a:pPr>
              <a:spcBef>
                <a:spcPct val="0"/>
              </a:spcBef>
            </a:pPr>
            <a:r>
              <a:rPr lang="nl-NL" sz="1200" i="0">
                <a:latin typeface="Courier New" pitchFamily="49" charset="0"/>
                <a:cs typeface="Courier New" pitchFamily="49" charset="0"/>
              </a:rPr>
              <a:t>      excep_holder);</a:t>
            </a:r>
          </a:p>
          <a:p>
            <a:pPr>
              <a:spcBef>
                <a:spcPct val="0"/>
              </a:spcBef>
            </a:pP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    virtual void get_rw_attrib (</a:t>
            </a:r>
          </a:p>
          <a:p>
            <a:pPr>
              <a:spcBef>
                <a:spcPct val="0"/>
              </a:spcBef>
            </a:pPr>
            <a:r>
              <a:rPr lang="nl-NL" sz="1200" i="0">
                <a:latin typeface="Courier New" pitchFamily="49" charset="0"/>
                <a:cs typeface="Courier New" pitchFamily="49" charset="0"/>
              </a:rPr>
              <a:t>      ::CORBA::Short ami_return_val);</a:t>
            </a:r>
          </a:p>
          <a:p>
            <a:pPr>
              <a:spcBef>
                <a:spcPct val="0"/>
              </a:spcBef>
            </a:pPr>
            <a:r>
              <a:rPr lang="nl-NL" sz="1200" i="0">
                <a:latin typeface="Courier New" pitchFamily="49" charset="0"/>
                <a:cs typeface="Courier New" pitchFamily="49" charset="0"/>
              </a:rPr>
              <a:t>    virtual void get_rw_attrib_excep (</a:t>
            </a:r>
          </a:p>
          <a:p>
            <a:pPr>
              <a:spcBef>
                <a:spcPct val="0"/>
              </a:spcBef>
            </a:pPr>
            <a:r>
              <a:rPr lang="nl-NL" sz="1200" i="0">
                <a:latin typeface="Courier New" pitchFamily="49" charset="0"/>
                <a:cs typeface="Courier New" pitchFamily="49" charset="0"/>
              </a:rPr>
              <a:t>      ::CCM_AMI::ExceptionHolder_ptr  </a:t>
            </a:r>
          </a:p>
          <a:p>
            <a:pPr>
              <a:spcBef>
                <a:spcPct val="0"/>
              </a:spcBef>
            </a:pPr>
            <a:r>
              <a:rPr lang="nl-NL" sz="1200" i="0">
                <a:latin typeface="Courier New" pitchFamily="49" charset="0"/>
                <a:cs typeface="Courier New" pitchFamily="49" charset="0"/>
              </a:rPr>
              <a:t>      excep_holder);</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catch (…) </a:t>
            </a:r>
          </a:p>
          <a:p>
            <a:pPr>
              <a:spcBef>
                <a:spcPct val="0"/>
              </a:spcBef>
            </a:pP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a:latin typeface="Courier New" pitchFamily="49" charset="0"/>
                <a:cs typeface="Courier New" pitchFamily="49" charset="0"/>
              </a:rPr>
              <a:t> </a:t>
            </a:r>
            <a:r>
              <a:rPr lang="en-US" sz="1200">
                <a:latin typeface="Courier New" pitchFamily="49" charset="0"/>
                <a:cs typeface="Courier New" pitchFamily="49" charset="0"/>
              </a:rPr>
              <a:t>::AMI4CCM_MyFoo_var my_foo_ami =</a:t>
            </a:r>
          </a:p>
          <a:p>
            <a:r>
              <a:rPr lang="en-US" sz="1200">
                <a:latin typeface="Courier New" pitchFamily="49" charset="0"/>
                <a:cs typeface="Courier New" pitchFamily="49" charset="0"/>
              </a:rPr>
              <a:t>      this-&gt;context_-&gt;get_connection_sendc_run_my_foo();</a:t>
            </a:r>
          </a:p>
          <a:p>
            <a:r>
              <a:rPr lang="en-US" sz="1200">
                <a:latin typeface="Courier New" pitchFamily="49" charset="0"/>
                <a:cs typeface="Courier New" pitchFamily="49" charset="0"/>
              </a:rPr>
              <a:t> my_foo_ami_-&gt;sendc_foo (new </a:t>
            </a:r>
            <a:r>
              <a:rPr lang="nl-NL" sz="1200" i="0">
                <a:latin typeface="Courier New" pitchFamily="49" charset="0"/>
                <a:cs typeface="Courier New" pitchFamily="49" charset="0"/>
              </a:rPr>
              <a:t>MyFoo_RH_exec_i </a:t>
            </a:r>
            <a:r>
              <a:rPr lang="en-US" sz="1200">
                <a:latin typeface="Courier New" pitchFamily="49" charset="0"/>
                <a:cs typeface="Courier New" pitchFamily="49" charset="0"/>
              </a:rPr>
              <a:t>(), "Do something asynchronous");</a:t>
            </a: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r>
              <a:rPr lang="en-US" sz="1200">
                <a:latin typeface="Courier New" pitchFamily="49" charset="0"/>
                <a:cs typeface="Courier New" pitchFamily="49" charset="0"/>
              </a:rPr>
              <a:t> ::MyFoo_var my_foo =</a:t>
            </a:r>
          </a:p>
          <a:p>
            <a:r>
              <a:rPr lang="en-US" sz="1200">
                <a:latin typeface="Courier New" pitchFamily="49" charset="0"/>
                <a:cs typeface="Courier New" pitchFamily="49" charset="0"/>
              </a:rPr>
              <a:t>      this-&gt;context_-&gt;get_connection_run_my_foo();</a:t>
            </a:r>
          </a:p>
          <a:p>
            <a:r>
              <a:rPr lang="en-US" sz="1200">
                <a:latin typeface="Courier New" pitchFamily="49" charset="0"/>
                <a:cs typeface="Courier New" pitchFamily="49" charset="0"/>
              </a:rPr>
              <a:t> my_foo_-&gt;foo ("Do something synchronous“, answer);</a:t>
            </a:r>
            <a:endParaRPr lang="nl-NL" sz="1200">
              <a:latin typeface="Courier New" pitchFamily="49" charset="0"/>
              <a:cs typeface="Courier New" pitchFamily="49" charset="0"/>
            </a:endParaRPr>
          </a:p>
          <a:p>
            <a:endParaRPr lang="nl-NL" sz="140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9000"/>
              <a:gd name="adj2" fmla="val 71199"/>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48329"/>
              <a:gd name="adj2" fmla="val -14448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66019"/>
              <a:gd name="adj2" fmla="val -86213"/>
              <a:gd name="adj3" fmla="val 16667"/>
            </a:avLst>
          </a:prstGeom>
          <a:solidFill>
            <a:srgbClr val="FFFF99"/>
          </a:solidFill>
          <a:ln w="9525">
            <a:noFill/>
            <a:round/>
            <a:headEnd/>
            <a:tailEnd/>
          </a:ln>
        </p:spPr>
        <p:txBody>
          <a:bodyPr>
            <a:spAutoFit/>
          </a:bodyPr>
          <a:lstStyle/>
          <a:p>
            <a:r>
              <a:rPr lang="en-US" sz="1700"/>
              <a:t>Callback handler,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97838"/>
              <a:gd name="adj2" fmla="val -140583"/>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openccm.objectweb.org/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180</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r>
              <a:rPr lang="en-US" altLang="zh-CN" sz="2000" dirty="0" smtClean="0">
                <a:ea typeface="宋体" pitchFamily="2" charset="-122"/>
              </a:rPr>
              <a:t>, necessary for DARPA ARMS program</a:t>
            </a:r>
          </a:p>
          <a:p>
            <a:pPr marL="571500" lvl="1" indent="-228600" eaLnBrk="1" hangingPunct="1">
              <a:spcBef>
                <a:spcPct val="25000"/>
              </a:spcBef>
            </a:pPr>
            <a:r>
              <a:rPr lang="en-US" altLang="zh-CN" sz="2000" dirty="0" smtClean="0">
                <a:ea typeface="宋体" pitchFamily="2" charset="-122"/>
              </a:rPr>
              <a:t>Changes 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/04-02-03</a:t>
            </a: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a:t>
            </a:r>
            <a:r>
              <a:rPr lang="en-US" altLang="zh-CN" sz="2000" b="1" dirty="0" smtClean="0">
                <a:ea typeface="宋体" pitchFamily="2" charset="-122"/>
              </a:rPr>
              <a:t>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smtClean="0">
                <a:ea typeface="宋体" pitchFamily="2" charset="-122"/>
              </a:rPr>
              <a:t>Examples available with the distribution</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CIAO/docs/tutorial/Hello</a:t>
            </a:r>
            <a:r>
              <a:rPr lang="en-US" altLang="zh-CN" sz="200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CIAO/examples/OEP/BasicSP</a:t>
            </a:r>
          </a:p>
          <a:p>
            <a:pPr marL="914400" lvl="2" indent="-166688" eaLnBrk="1" hangingPunct="1">
              <a:lnSpc>
                <a:spcPct val="90000"/>
              </a:lnSpc>
              <a:spcBef>
                <a:spcPct val="40000"/>
              </a:spcBef>
            </a:pPr>
            <a:r>
              <a:rPr lang="en-US" altLang="zh-CN"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CIAO/examples/OEP/Display</a:t>
            </a:r>
          </a:p>
          <a:p>
            <a:pPr marL="914400" lvl="2" indent="-166688" eaLnBrk="1" hangingPunct="1">
              <a:lnSpc>
                <a:spcPct val="90000"/>
              </a:lnSpc>
              <a:spcBef>
                <a:spcPct val="40000"/>
              </a:spcBef>
            </a:pPr>
            <a:r>
              <a:rPr lang="en-US" altLang="zh-CN" smtClean="0">
                <a:ea typeface="宋体" pitchFamily="2" charset="-122"/>
              </a:rPr>
              <a:t>Similar to the BasicSP, but has an additional feature showing integration with Qt toolkit</a:t>
            </a:r>
          </a:p>
          <a:p>
            <a:pPr marL="176213" indent="-176213" eaLnBrk="1" hangingPunct="1">
              <a:lnSpc>
                <a:spcPct val="90000"/>
              </a:lnSpc>
              <a:spcBef>
                <a:spcPct val="40000"/>
              </a:spcBef>
            </a:pPr>
            <a:r>
              <a:rPr lang="en-US" altLang="zh-CN" sz="200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smtClean="0">
                <a:ea typeface="宋体" pitchFamily="2" charset="-122"/>
              </a:rPr>
              <a:t>C/C++ User Journal articles with Steve Vinoski</a:t>
            </a:r>
          </a:p>
          <a:p>
            <a:pPr marL="571500" lvl="1" indent="-228600" eaLnBrk="1" hangingPunct="1">
              <a:lnSpc>
                <a:spcPct val="90000"/>
              </a:lnSpc>
              <a:spcBef>
                <a:spcPct val="40000"/>
              </a:spcBef>
            </a:pPr>
            <a:r>
              <a:rPr lang="en-US" altLang="zh-CN" sz="2000" smtClean="0">
                <a:ea typeface="宋体" pitchFamily="2" charset="-122"/>
              </a:rPr>
              <a:t>www.cs.wustl.edu/~schmidt/report-doc.html</a:t>
            </a:r>
            <a:endParaRPr lang="zh-CN" altLang="en-US" sz="200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2010-4-28</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185</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smtClean="0">
                <a:ea typeface="宋体" pitchFamily="2" charset="-122"/>
              </a:rPr>
              <a:t>OMG specifications pertaining to CCM</a:t>
            </a:r>
          </a:p>
          <a:p>
            <a:pPr marL="346075" lvl="1" indent="-114300" eaLnBrk="1" hangingPunct="1">
              <a:spcBef>
                <a:spcPct val="35000"/>
              </a:spcBef>
              <a:buFontTx/>
              <a:buChar char="•"/>
            </a:pPr>
            <a:r>
              <a:rPr lang="en-US" altLang="zh-CN" sz="1800" smtClean="0">
                <a:ea typeface="宋体" pitchFamily="2" charset="-122"/>
              </a:rPr>
              <a:t>CORBA Component Model (CCM) </a:t>
            </a:r>
          </a:p>
          <a:p>
            <a:pPr marL="568325" lvl="2" indent="-106363" eaLnBrk="1" hangingPunct="1">
              <a:spcBef>
                <a:spcPct val="35000"/>
              </a:spcBef>
              <a:buClr>
                <a:schemeClr val="tx1"/>
              </a:buClr>
            </a:pPr>
            <a:r>
              <a:rPr lang="en-US" altLang="zh-CN" sz="1800" u="sng"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smtClean="0">
                <a:ea typeface="宋体" pitchFamily="2" charset="-122"/>
              </a:rPr>
              <a:t>QoS for CCM</a:t>
            </a:r>
          </a:p>
          <a:p>
            <a:pPr marL="568325" lvl="2" indent="-106363" eaLnBrk="1" hangingPunct="1">
              <a:spcBef>
                <a:spcPct val="35000"/>
              </a:spcBef>
            </a:pPr>
            <a:r>
              <a:rPr lang="en-US" altLang="zh-CN" sz="1800" smtClean="0">
                <a:ea typeface="宋体" pitchFamily="2" charset="-122"/>
                <a:hlinkClick r:id="rId2"/>
              </a:rPr>
              <a:t>formal/08-10-02</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Streams for CCM </a:t>
            </a:r>
          </a:p>
          <a:p>
            <a:pPr marL="568325" lvl="2" indent="-106363" eaLnBrk="1" hangingPunct="1">
              <a:spcBef>
                <a:spcPct val="35000"/>
              </a:spcBef>
            </a:pPr>
            <a:r>
              <a:rPr lang="en-US" altLang="zh-CN" sz="1800" smtClean="0">
                <a:ea typeface="宋体" pitchFamily="2" charset="-122"/>
                <a:hlinkClick r:id="rId3"/>
              </a:rPr>
              <a:t>ptc/05-07-01</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UML Profile for CCM</a:t>
            </a:r>
          </a:p>
          <a:p>
            <a:pPr marL="568325" lvl="2" indent="-106363" eaLnBrk="1" hangingPunct="1">
              <a:spcBef>
                <a:spcPct val="35000"/>
              </a:spcBef>
            </a:pPr>
            <a:r>
              <a:rPr lang="en-US" altLang="zh-CN" sz="1800" smtClean="0">
                <a:ea typeface="宋体" pitchFamily="2" charset="-122"/>
                <a:hlinkClick r:id="rId4"/>
              </a:rPr>
              <a:t>formal/08-04-07</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Deployment &amp; Configuration (D&amp;C)</a:t>
            </a:r>
          </a:p>
          <a:p>
            <a:pPr marL="568325" lvl="2" indent="-106363" eaLnBrk="1" hangingPunct="1">
              <a:spcBef>
                <a:spcPct val="35000"/>
              </a:spcBef>
            </a:pPr>
            <a:r>
              <a:rPr lang="en-US" altLang="zh-CN" sz="1800" smtClean="0">
                <a:solidFill>
                  <a:schemeClr val="hlink"/>
                </a:solidFill>
                <a:ea typeface="宋体" pitchFamily="2" charset="-122"/>
                <a:hlinkClick r:id="rId5"/>
              </a:rPr>
              <a:t>formal/06-04-0</a:t>
            </a:r>
            <a:r>
              <a:rPr lang="en-US" altLang="zh-CN" sz="1800" smtClean="0">
                <a:solidFill>
                  <a:schemeClr val="hlink"/>
                </a:solidFill>
                <a:ea typeface="宋体" pitchFamily="2" charset="-122"/>
              </a:rPr>
              <a:t>2</a:t>
            </a:r>
          </a:p>
          <a:p>
            <a:pPr marL="346075" lvl="1" indent="-114300" eaLnBrk="1" hangingPunct="1">
              <a:spcBef>
                <a:spcPct val="35000"/>
              </a:spcBef>
              <a:buFontTx/>
              <a:buChar char="•"/>
            </a:pPr>
            <a:r>
              <a:rPr lang="en-US" altLang="zh-CN" sz="1800" smtClean="0">
                <a:ea typeface="宋体" pitchFamily="2" charset="-122"/>
              </a:rPr>
              <a:t>DDS4CCM</a:t>
            </a:r>
          </a:p>
          <a:p>
            <a:pPr marL="568325" lvl="2" indent="-106363" eaLnBrk="1" hangingPunct="1">
              <a:spcBef>
                <a:spcPct val="35000"/>
              </a:spcBef>
            </a:pPr>
            <a:r>
              <a:rPr lang="en-US" altLang="zh-CN" sz="1800" smtClean="0">
                <a:solidFill>
                  <a:schemeClr val="hlink"/>
                </a:solidFill>
                <a:ea typeface="宋体" pitchFamily="2" charset="-122"/>
                <a:hlinkClick r:id="rId5"/>
              </a:rPr>
              <a:t>ptc/09-02-0</a:t>
            </a:r>
            <a:r>
              <a:rPr lang="en-US" altLang="zh-CN" sz="1800" smtClean="0">
                <a:solidFill>
                  <a:schemeClr val="hlink"/>
                </a:solidFill>
                <a:ea typeface="宋体" pitchFamily="2" charset="-122"/>
              </a:rPr>
              <a:t>2</a:t>
            </a:r>
          </a:p>
          <a:p>
            <a:pPr marL="568325" lvl="2" indent="-106363" eaLnBrk="1" hangingPunct="1">
              <a:spcBef>
                <a:spcPct val="35000"/>
              </a:spcBef>
            </a:pPr>
            <a:endParaRPr lang="en-US" altLang="zh-CN" sz="180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a:ea typeface="宋体" pitchFamily="2" charset="-122"/>
              </a:rPr>
              <a:t>Books pertaining to CCM</a:t>
            </a:r>
          </a:p>
          <a:p>
            <a:pPr marL="346075" lvl="1" indent="-114300">
              <a:buFontTx/>
              <a:buChar char="•"/>
            </a:pPr>
            <a:r>
              <a:rPr lang="en-US" altLang="zh-CN">
                <a:ea typeface="宋体" pitchFamily="2" charset="-122"/>
              </a:rPr>
              <a:t>CORBA 3 Fundamentals &amp; Programming</a:t>
            </a:r>
            <a:r>
              <a:rPr lang="en-US" altLang="zh-CN" i="0">
                <a:ea typeface="宋体" pitchFamily="2" charset="-122"/>
              </a:rPr>
              <a:t>, Dr. John Siegel, published at John Wiley &amp; Sons</a:t>
            </a:r>
          </a:p>
          <a:p>
            <a:pPr marL="115888" indent="-115888"/>
            <a:r>
              <a:rPr lang="en-US" altLang="zh-CN" i="0">
                <a:ea typeface="宋体" pitchFamily="2" charset="-122"/>
              </a:rPr>
              <a:t>Web resources pertaining to CCM</a:t>
            </a:r>
          </a:p>
          <a:p>
            <a:pPr marL="346075" lvl="1" indent="-114300">
              <a:buFontTx/>
              <a:buChar char="•"/>
            </a:pPr>
            <a:r>
              <a:rPr lang="en-US" altLang="zh-CN" i="0">
                <a:ea typeface="宋体" pitchFamily="2" charset="-122"/>
              </a:rPr>
              <a:t>“The CCM Page” by Diego Sevilla Ruiz</a:t>
            </a:r>
          </a:p>
          <a:p>
            <a:pPr marL="568325" lvl="2" indent="-106363">
              <a:buFontTx/>
              <a:buChar char="•"/>
            </a:pPr>
            <a:r>
              <a:rPr lang="en-US" altLang="zh-CN" i="0">
                <a:ea typeface="宋体" pitchFamily="2" charset="-122"/>
              </a:rPr>
              <a:t>www.ditec.um.es/~dsevilla/ccm/</a:t>
            </a:r>
          </a:p>
          <a:p>
            <a:pPr marL="346075" lvl="1" indent="-114300">
              <a:buFontTx/>
              <a:buChar char="•"/>
            </a:pPr>
            <a:r>
              <a:rPr lang="en-US" altLang="zh-CN" i="0">
                <a:ea typeface="宋体" pitchFamily="2" charset="-122"/>
              </a:rPr>
              <a:t>OMG CCM specification</a:t>
            </a:r>
          </a:p>
          <a:p>
            <a:pPr marL="568325" lvl="2" indent="-106363">
              <a:buFontTx/>
              <a:buChar char="•"/>
            </a:pPr>
            <a:r>
              <a:rPr lang="en-US" altLang="zh-CN" i="0">
                <a:ea typeface="宋体" pitchFamily="2" charset="-122"/>
              </a:rPr>
              <a:t>www.omg.org/technology/ documents/formal/components.htm</a:t>
            </a:r>
          </a:p>
          <a:p>
            <a:pPr marL="346075" lvl="1" indent="-114300">
              <a:buFontTx/>
              <a:buChar char="•"/>
            </a:pPr>
            <a:r>
              <a:rPr lang="en-US" altLang="zh-CN" i="0">
                <a:ea typeface="宋体" pitchFamily="2" charset="-122"/>
              </a:rPr>
              <a:t>CUJ columns by Schmidt &amp; Vinoski</a:t>
            </a:r>
          </a:p>
          <a:p>
            <a:pPr marL="568325" lvl="2" indent="-106363">
              <a:buFontTx/>
              <a:buChar char="•"/>
            </a:pPr>
            <a:r>
              <a:rPr lang="en-US" altLang="zh-CN" i="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188</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2010-4-28</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196</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smtClean="0">
                <a:ea typeface="宋体" pitchFamily="2" charset="-122"/>
              </a:rPr>
              <a:t>The purpose of this tutorial is to</a:t>
            </a:r>
          </a:p>
          <a:p>
            <a:pPr marL="511175" lvl="1" indent="-163513" eaLnBrk="1" hangingPunct="1">
              <a:spcBef>
                <a:spcPct val="40000"/>
              </a:spcBef>
            </a:pPr>
            <a:r>
              <a:rPr lang="en-US" altLang="zh-CN" sz="200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smtClean="0">
                <a:ea typeface="宋体" pitchFamily="2" charset="-122"/>
              </a:rPr>
              <a:t>Introduce CCM features most relevant to distributed real-time &amp; embedded (DRE) applications</a:t>
            </a:r>
          </a:p>
          <a:p>
            <a:pPr marL="914400" lvl="2" eaLnBrk="1" hangingPunct="1">
              <a:spcBef>
                <a:spcPct val="40000"/>
              </a:spcBef>
            </a:pPr>
            <a:r>
              <a:rPr lang="en-US" altLang="zh-CN" smtClean="0">
                <a:ea typeface="宋体" pitchFamily="2" charset="-122"/>
              </a:rPr>
              <a:t>e.g., Lightweight CCM &amp; the new OMG Deployment &amp; Configuration spec</a:t>
            </a:r>
          </a:p>
          <a:p>
            <a:pPr marL="511175" lvl="1" indent="-163513" eaLnBrk="1" hangingPunct="1">
              <a:spcBef>
                <a:spcPct val="40000"/>
              </a:spcBef>
            </a:pPr>
            <a:r>
              <a:rPr lang="en-US" altLang="zh-CN" sz="2000" smtClean="0">
                <a:ea typeface="宋体" pitchFamily="2" charset="-122"/>
              </a:rPr>
              <a:t>Show how to implement DRE applications using CCM &amp; C++</a:t>
            </a:r>
          </a:p>
          <a:p>
            <a:pPr marL="511175" lvl="1" indent="-163513" eaLnBrk="1" hangingPunct="1">
              <a:spcBef>
                <a:spcPct val="40000"/>
              </a:spcBef>
            </a:pPr>
            <a:r>
              <a:rPr lang="en-US" altLang="zh-CN" sz="2000" smtClean="0">
                <a:ea typeface="宋体" pitchFamily="2" charset="-122"/>
              </a:rPr>
              <a:t>Illustrate status of CCM &amp; Lightweight CCM support in existing platforms</a:t>
            </a:r>
          </a:p>
          <a:p>
            <a:pPr marL="174625" indent="-174625" eaLnBrk="1" hangingPunct="1">
              <a:spcBef>
                <a:spcPct val="40000"/>
              </a:spcBef>
            </a:pPr>
            <a:r>
              <a:rPr lang="en-US" altLang="zh-CN" sz="2000" smtClean="0">
                <a:ea typeface="宋体" pitchFamily="2" charset="-122"/>
              </a:rPr>
              <a:t>but not to</a:t>
            </a:r>
          </a:p>
          <a:p>
            <a:pPr marL="511175" lvl="1" indent="-163513" eaLnBrk="1" hangingPunct="1">
              <a:spcBef>
                <a:spcPct val="40000"/>
              </a:spcBef>
            </a:pPr>
            <a:r>
              <a:rPr lang="en-US" altLang="zh-CN" sz="2000" smtClean="0">
                <a:ea typeface="宋体" pitchFamily="2" charset="-122"/>
              </a:rPr>
              <a:t>Enumerate all the CCM C++ or Java mapping rules &amp; features</a:t>
            </a:r>
          </a:p>
          <a:p>
            <a:pPr marL="511175" lvl="1" indent="-163513" eaLnBrk="1" hangingPunct="1">
              <a:spcBef>
                <a:spcPct val="40000"/>
              </a:spcBef>
            </a:pPr>
            <a:r>
              <a:rPr lang="en-US" altLang="zh-CN" sz="2000" smtClean="0">
                <a:ea typeface="宋体" pitchFamily="2" charset="-122"/>
              </a:rPr>
              <a:t>Provide detailed references of all CORBA &amp; CCM interfaces</a:t>
            </a:r>
          </a:p>
          <a:p>
            <a:pPr marL="511175" lvl="1" indent="-163513" eaLnBrk="1" hangingPunct="1">
              <a:spcBef>
                <a:spcPct val="40000"/>
              </a:spcBef>
            </a:pPr>
            <a:r>
              <a:rPr lang="en-US" altLang="zh-CN" sz="200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2010-4-28</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smtClean="0">
                <a:ea typeface="宋体" pitchFamily="2" charset="-122"/>
              </a:rPr>
              <a:t>Rate Generator</a:t>
            </a:r>
            <a:r>
              <a:rPr lang="en-US" altLang="zh-CN" sz="1600" smtClean="0">
                <a:ea typeface="宋体" pitchFamily="2" charset="-122"/>
              </a:rPr>
              <a:t> </a:t>
            </a:r>
          </a:p>
          <a:p>
            <a:pPr marL="517525" lvl="1" indent="-173038" eaLnBrk="1" hangingPunct="1">
              <a:spcBef>
                <a:spcPct val="40000"/>
              </a:spcBef>
            </a:pPr>
            <a:r>
              <a:rPr lang="en-US" altLang="zh-CN" sz="1600" smtClean="0">
                <a:ea typeface="宋体" pitchFamily="2" charset="-122"/>
              </a:rPr>
              <a:t>Sends periodic </a:t>
            </a:r>
            <a:r>
              <a:rPr lang="en-US" altLang="zh-CN" sz="1600" b="1" smtClean="0">
                <a:latin typeface="Courier New" pitchFamily="49" charset="0"/>
                <a:ea typeface="宋体" pitchFamily="2" charset="-122"/>
              </a:rPr>
              <a:t>Pulse</a:t>
            </a:r>
            <a:r>
              <a:rPr lang="en-US" altLang="zh-CN" sz="1600" smtClean="0">
                <a:ea typeface="宋体" pitchFamily="2" charset="-122"/>
              </a:rPr>
              <a:t> events to consumers</a:t>
            </a:r>
          </a:p>
          <a:p>
            <a:pPr marL="173038" indent="-173038" eaLnBrk="1" hangingPunct="1">
              <a:spcBef>
                <a:spcPct val="40000"/>
              </a:spcBef>
            </a:pPr>
            <a:r>
              <a:rPr lang="en-US" altLang="zh-CN" sz="1600" b="1" i="1" smtClean="0">
                <a:ea typeface="宋体" pitchFamily="2" charset="-122"/>
              </a:rPr>
              <a:t>Positioning Sensor</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Refreshes cached coordinates  available thru </a:t>
            </a:r>
            <a:r>
              <a:rPr lang="en-US" altLang="zh-CN" sz="1600" b="1" smtClean="0">
                <a:latin typeface="Courier New" pitchFamily="49" charset="0"/>
                <a:ea typeface="宋体" pitchFamily="2" charset="-122"/>
              </a:rPr>
              <a:t>MyLocation</a:t>
            </a:r>
            <a:r>
              <a:rPr lang="en-US" altLang="zh-CN" sz="1600" smtClean="0">
                <a:ea typeface="宋体" pitchFamily="2" charset="-122"/>
              </a:rPr>
              <a:t> facet</a:t>
            </a:r>
          </a:p>
          <a:p>
            <a:pPr marL="517525" lvl="1" indent="-173038" eaLnBrk="1" hangingPunct="1">
              <a:spcBef>
                <a:spcPct val="40000"/>
              </a:spcBef>
            </a:pPr>
            <a:r>
              <a:rPr lang="en-US" altLang="zh-CN" sz="1600" smtClean="0">
                <a:ea typeface="宋体" pitchFamily="2" charset="-122"/>
              </a:rPr>
              <a:t>Notifies subscribers via  </a:t>
            </a:r>
            <a:r>
              <a:rPr lang="en-US" altLang="zh-CN" sz="1600" b="1" smtClean="0">
                <a:latin typeface="Courier New" pitchFamily="49" charset="0"/>
                <a:ea typeface="宋体" pitchFamily="2" charset="-122"/>
              </a:rPr>
              <a:t>Ready</a:t>
            </a:r>
            <a:r>
              <a:rPr lang="en-US" altLang="zh-CN" sz="1600" smtClean="0">
                <a:ea typeface="宋体" pitchFamily="2" charset="-122"/>
              </a:rPr>
              <a:t> events</a:t>
            </a:r>
          </a:p>
          <a:p>
            <a:pPr marL="173038" indent="-173038" eaLnBrk="1" hangingPunct="1">
              <a:spcBef>
                <a:spcPct val="40000"/>
              </a:spcBef>
            </a:pPr>
            <a:r>
              <a:rPr lang="en-US" altLang="zh-CN" sz="1600" b="1" i="1" smtClean="0">
                <a:ea typeface="宋体" pitchFamily="2" charset="-122"/>
              </a:rPr>
              <a:t>Display Device</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Reads current coordinates via its </a:t>
            </a:r>
            <a:r>
              <a:rPr lang="en-US" altLang="zh-CN" sz="1600" b="1" smtClean="0">
                <a:latin typeface="Courier New" pitchFamily="49" charset="0"/>
                <a:ea typeface="宋体" pitchFamily="2" charset="-122"/>
              </a:rPr>
              <a:t>GPSLocation</a:t>
            </a:r>
            <a:r>
              <a:rPr lang="en-US" altLang="zh-CN" sz="1600" smtClean="0">
                <a:ea typeface="宋体" pitchFamily="2" charset="-122"/>
              </a:rPr>
              <a:t> receptacle</a:t>
            </a:r>
          </a:p>
          <a:p>
            <a:pPr marL="517525" lvl="1" indent="-173038" eaLnBrk="1" hangingPunct="1">
              <a:spcBef>
                <a:spcPct val="40000"/>
              </a:spcBef>
            </a:pPr>
            <a:r>
              <a:rPr lang="en-US" altLang="zh-CN" sz="160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187325" y="5753100"/>
            <a:ext cx="5060950" cy="396875"/>
          </a:xfrm>
          <a:prstGeom prst="rect">
            <a:avLst/>
          </a:prstGeom>
          <a:noFill/>
          <a:ln w="9525">
            <a:noFill/>
            <a:miter lim="800000"/>
            <a:headEnd/>
            <a:tailEnd/>
          </a:ln>
        </p:spPr>
        <p:txBody>
          <a:bodyPr wrap="none">
            <a:spAutoFit/>
          </a:bodyPr>
          <a:lstStyle/>
          <a:p>
            <a:pPr algn="ctr"/>
            <a:r>
              <a:rPr lang="en-US" altLang="zh-CN" sz="2000" b="1" i="0">
                <a:latin typeface="Courier New" pitchFamily="49" charset="0"/>
                <a:ea typeface="宋体" pitchFamily="2" charset="-122"/>
              </a:rPr>
              <a:t>$CIAO_ROOT/examples/OEP/Display/</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2010-4-28</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587500"/>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definitions for</a:t>
            </a:r>
          </a:p>
          <a:p>
            <a:pPr marL="511175" lvl="1" indent="-169863">
              <a:spcBef>
                <a:spcPct val="30000"/>
              </a:spcBef>
              <a:buFontTx/>
              <a:buChar char="•"/>
            </a:pPr>
            <a:r>
              <a:rPr lang="en-US" altLang="zh-CN" sz="2000" i="0">
                <a:latin typeface="Arial Unicode MS" pitchFamily="34" charset="-128"/>
                <a:ea typeface="宋体" pitchFamily="2" charset="-122"/>
              </a:rPr>
              <a:t>Component: </a:t>
            </a:r>
            <a:r>
              <a:rPr lang="en-US" altLang="zh-CN" sz="2000" b="1" i="0">
                <a:solidFill>
                  <a:srgbClr val="FF3300"/>
                </a:solidFill>
                <a:latin typeface="Courier New" pitchFamily="49" charset="0"/>
                <a:ea typeface="宋体" pitchFamily="2" charset="-122"/>
              </a:rPr>
              <a:t>HelloWorld</a:t>
            </a:r>
          </a:p>
          <a:p>
            <a:pPr marL="511175" lvl="1" indent="-169863">
              <a:spcBef>
                <a:spcPct val="30000"/>
              </a:spcBef>
              <a:buFontTx/>
              <a:buChar char="•"/>
            </a:pPr>
            <a:r>
              <a:rPr lang="en-US" altLang="zh-CN" sz="2000" i="0">
                <a:latin typeface="Arial Unicode MS" pitchFamily="34" charset="-128"/>
                <a:ea typeface="宋体" pitchFamily="2" charset="-122"/>
              </a:rPr>
              <a:t>Managing home: </a:t>
            </a:r>
            <a:r>
              <a:rPr lang="en-US" altLang="zh-CN" sz="2000" b="1" i="0">
                <a:solidFill>
                  <a:srgbClr val="FF3300"/>
                </a:solidFill>
                <a:latin typeface="Courier New" pitchFamily="49" charset="0"/>
                <a:ea typeface="宋体" pitchFamily="2" charset="-122"/>
              </a:rPr>
              <a:t>HelloHome</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2010-4-28</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a:ea typeface="宋体" pitchFamily="2" charset="-122"/>
                  </a:rPr>
                  <a:t>operation</a:t>
                </a:r>
                <a:r>
                  <a:rPr lang="en-US" altLang="zh-CN" sz="1400">
                    <a:ea typeface="宋体" pitchFamily="2" charset="-122"/>
                  </a:rPr>
                  <a:t>1</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2</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3</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n</a:t>
                </a:r>
                <a:r>
                  <a:rPr lang="en-US" altLang="zh-CN" sz="1400" i="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5103812"/>
          </a:xfrm>
          <a:noFill/>
        </p:spPr>
        <p:txBody>
          <a:bodyPr>
            <a:spAutoFit/>
          </a:bodyPr>
          <a:lstStyle/>
          <a:p>
            <a:pPr marL="119063" indent="-119063" eaLnBrk="1" hangingPunct="1">
              <a:spcBef>
                <a:spcPct val="35000"/>
              </a:spcBef>
            </a:pPr>
            <a:r>
              <a:rPr lang="en-US" altLang="zh-CN" sz="2000" smtClean="0">
                <a:ea typeface="宋体" pitchFamily="2" charset="-122"/>
              </a:rPr>
              <a:t>Event source characteristics</a:t>
            </a:r>
          </a:p>
          <a:p>
            <a:pPr marL="457200" lvl="1" indent="-223838" eaLnBrk="1" hangingPunct="1">
              <a:spcBef>
                <a:spcPct val="35000"/>
              </a:spcBef>
            </a:pPr>
            <a:r>
              <a:rPr lang="en-US" altLang="zh-CN" sz="2000" smtClean="0">
                <a:ea typeface="宋体" pitchFamily="2" charset="-122"/>
              </a:rPr>
              <a:t>Named connection points for event production</a:t>
            </a:r>
          </a:p>
          <a:p>
            <a:pPr marL="457200" lvl="1" indent="-223838" eaLnBrk="1" hangingPunct="1">
              <a:spcBef>
                <a:spcPct val="35000"/>
              </a:spcBef>
            </a:pPr>
            <a:r>
              <a:rPr lang="en-US" altLang="zh-CN" sz="2000" smtClean="0">
                <a:ea typeface="宋体" pitchFamily="2" charset="-122"/>
              </a:rPr>
              <a:t>Two kinds of event sources: </a:t>
            </a:r>
            <a:r>
              <a:rPr lang="en-US" altLang="zh-CN" sz="2000" i="1" smtClean="0">
                <a:ea typeface="宋体" pitchFamily="2" charset="-122"/>
              </a:rPr>
              <a:t>publisher &amp; emitter</a:t>
            </a:r>
          </a:p>
          <a:p>
            <a:pPr marL="685800" lvl="2" indent="-109538" eaLnBrk="1" hangingPunct="1">
              <a:spcBef>
                <a:spcPct val="35000"/>
              </a:spcBef>
            </a:pPr>
            <a:r>
              <a:rPr lang="en-US" altLang="zh-CN" b="1" smtClean="0">
                <a:latin typeface="Courier New" pitchFamily="49" charset="0"/>
                <a:ea typeface="宋体" pitchFamily="2" charset="-122"/>
              </a:rPr>
              <a:t>publishes</a:t>
            </a:r>
            <a:r>
              <a:rPr lang="en-US" altLang="zh-CN" smtClean="0">
                <a:ea typeface="宋体" pitchFamily="2" charset="-122"/>
              </a:rPr>
              <a:t> = may be multiple consumers</a:t>
            </a:r>
          </a:p>
          <a:p>
            <a:pPr marL="685800" lvl="2" indent="-109538" eaLnBrk="1" hangingPunct="1">
              <a:spcBef>
                <a:spcPct val="35000"/>
              </a:spcBef>
            </a:pPr>
            <a:r>
              <a:rPr lang="en-US" altLang="zh-CN" b="1" smtClean="0">
                <a:latin typeface="Courier New" pitchFamily="49" charset="0"/>
                <a:ea typeface="宋体" pitchFamily="2" charset="-122"/>
              </a:rPr>
              <a:t>emits</a:t>
            </a:r>
            <a:r>
              <a:rPr lang="en-US" altLang="zh-CN" smtClean="0">
                <a:ea typeface="宋体" pitchFamily="2" charset="-122"/>
              </a:rPr>
              <a:t> = only one consumer</a:t>
            </a:r>
            <a:endParaRPr lang="en-US" altLang="zh-CN" i="1" smtClean="0">
              <a:ea typeface="宋体" pitchFamily="2" charset="-122"/>
            </a:endParaRPr>
          </a:p>
          <a:p>
            <a:pPr marL="457200" lvl="1" indent="-223838" eaLnBrk="1" hangingPunct="1">
              <a:spcBef>
                <a:spcPct val="35000"/>
              </a:spcBef>
            </a:pPr>
            <a:r>
              <a:rPr lang="en-US" altLang="zh-CN" sz="2000" smtClean="0">
                <a:ea typeface="宋体" pitchFamily="2" charset="-122"/>
              </a:rPr>
              <a:t>Two ways to connect with event sinks</a:t>
            </a:r>
          </a:p>
          <a:p>
            <a:pPr marL="685800" lvl="2" indent="-109538" eaLnBrk="1" hangingPunct="1">
              <a:spcBef>
                <a:spcPct val="35000"/>
              </a:spcBef>
              <a:buFontTx/>
              <a:buAutoNum type="arabicPeriod"/>
            </a:pPr>
            <a:r>
              <a:rPr lang="en-US" altLang="zh-CN" smtClean="0">
                <a:ea typeface="宋体" pitchFamily="2" charset="-122"/>
              </a:rPr>
              <a:t>Consumer connects directly</a:t>
            </a:r>
            <a:endParaRPr lang="en-US" altLang="zh-CN" i="1" smtClean="0">
              <a:ea typeface="宋体" pitchFamily="2" charset="-122"/>
            </a:endParaRPr>
          </a:p>
          <a:p>
            <a:pPr marL="685800" lvl="2" indent="-109538" eaLnBrk="1" hangingPunct="1">
              <a:spcBef>
                <a:spcPct val="35000"/>
              </a:spcBef>
              <a:buFontTx/>
              <a:buAutoNum type="arabicPeriod"/>
            </a:pPr>
            <a:r>
              <a:rPr lang="en-US" altLang="zh-CN" smtClean="0">
                <a:ea typeface="宋体" pitchFamily="2" charset="-122"/>
              </a:rPr>
              <a:t>CCM container mediates access to CosNotification/CosEvent channels or other event delivery mechanism (e.g., OMG DDS, RtEC, etc.)</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smtClean="0">
                <a:ea typeface="宋体" pitchFamily="2" charset="-122"/>
              </a:rPr>
              <a:t>Result: robust distributed systems built with </a:t>
            </a:r>
            <a:r>
              <a:rPr lang="en-US" altLang="zh-CN" sz="2000" i="1" smtClean="0">
                <a:ea typeface="宋体" pitchFamily="2" charset="-122"/>
              </a:rPr>
              <a:t>distributed object computing (DOC) middleware</a:t>
            </a:r>
          </a:p>
          <a:p>
            <a:pPr lvl="1" eaLnBrk="1" hangingPunct="1">
              <a:spcBef>
                <a:spcPct val="60000"/>
              </a:spcBef>
            </a:pPr>
            <a:r>
              <a:rPr lang="en-US" altLang="zh-CN" sz="2000" smtClean="0">
                <a:ea typeface="宋体" pitchFamily="2" charset="-122"/>
              </a:rPr>
              <a:t>e.g., CORBA, Java RMI, etc.</a:t>
            </a:r>
          </a:p>
          <a:p>
            <a:pPr marL="169863" indent="-169863" eaLnBrk="1" hangingPunct="1">
              <a:spcBef>
                <a:spcPct val="60000"/>
              </a:spcBef>
            </a:pPr>
            <a:endParaRPr lang="en-US" altLang="zh-CN" sz="200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Proxy</a:t>
                </a:r>
                <a:endParaRPr lang="en-US" altLang="zh-CN" sz="1200" i="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a:t>Service</a:t>
                </a:r>
                <a:endParaRPr lang="en-US" altLang="zh-CN" sz="1200" i="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a:t>AbstractService</a:t>
                </a:r>
                <a:endParaRPr lang="en-US" altLang="zh-CN" sz="1200" i="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Client</a:t>
              </a:r>
              <a:endParaRPr lang="en-US" altLang="zh-CN" sz="1200" i="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smtClean="0">
                <a:ea typeface="宋体" pitchFamily="2" charset="-122"/>
              </a:rPr>
              <a:t>Generic port operations for </a:t>
            </a:r>
            <a:r>
              <a:rPr lang="en-US" altLang="zh-CN" sz="2000" b="1" smtClean="0">
                <a:latin typeface="Courier New" pitchFamily="49" charset="0"/>
                <a:ea typeface="宋体" pitchFamily="2" charset="-122"/>
              </a:rPr>
              <a:t>provides</a:t>
            </a:r>
            <a:r>
              <a:rPr lang="en-US" altLang="zh-CN" sz="2000" b="1" smtClean="0">
                <a:ea typeface="宋体" pitchFamily="2" charset="-122"/>
              </a:rPr>
              <a:t>, </a:t>
            </a:r>
            <a:r>
              <a:rPr lang="en-US" altLang="zh-CN" sz="2000" b="1" smtClean="0">
                <a:latin typeface="Courier New" pitchFamily="49" charset="0"/>
                <a:ea typeface="宋体" pitchFamily="2" charset="-122"/>
              </a:rPr>
              <a:t>uses</a:t>
            </a:r>
            <a:r>
              <a:rPr lang="en-US" altLang="zh-CN" sz="2000" b="1" smtClean="0">
                <a:ea typeface="宋体" pitchFamily="2" charset="-122"/>
              </a:rPr>
              <a:t>, </a:t>
            </a:r>
            <a:r>
              <a:rPr lang="en-US" altLang="zh-CN" sz="2000" b="1" smtClean="0">
                <a:latin typeface="Courier New" pitchFamily="49" charset="0"/>
                <a:ea typeface="宋体" pitchFamily="2" charset="-122"/>
              </a:rPr>
              <a:t>subscribes</a:t>
            </a:r>
            <a:r>
              <a:rPr lang="en-US" altLang="zh-CN" sz="2000" b="1" smtClean="0">
                <a:ea typeface="宋体" pitchFamily="2" charset="-122"/>
              </a:rPr>
              <a:t>, </a:t>
            </a:r>
            <a:r>
              <a:rPr lang="en-US" altLang="zh-CN" sz="2000" b="1" smtClean="0">
                <a:latin typeface="Courier New" pitchFamily="49" charset="0"/>
                <a:ea typeface="宋体" pitchFamily="2" charset="-122"/>
              </a:rPr>
              <a:t>emits</a:t>
            </a:r>
            <a:r>
              <a:rPr lang="en-US" altLang="zh-CN" sz="2000" smtClean="0">
                <a:ea typeface="宋体" pitchFamily="2" charset="-122"/>
              </a:rPr>
              <a:t>, &amp; </a:t>
            </a:r>
            <a:r>
              <a:rPr lang="en-US" altLang="zh-CN" sz="2000" b="1" smtClean="0">
                <a:latin typeface="Courier New" pitchFamily="49" charset="0"/>
                <a:ea typeface="宋体" pitchFamily="2" charset="-122"/>
              </a:rPr>
              <a:t>consumes</a:t>
            </a:r>
            <a:r>
              <a:rPr lang="en-US" altLang="zh-CN" sz="2000" b="1" smtClean="0">
                <a:ea typeface="宋体" pitchFamily="2" charset="-122"/>
              </a:rPr>
              <a:t> </a:t>
            </a:r>
            <a:r>
              <a:rPr lang="en-US" altLang="zh-CN" sz="2000" smtClean="0">
                <a:ea typeface="宋体" pitchFamily="2" charset="-122"/>
              </a:rPr>
              <a:t>keywords are auto-generated by the CIDL compiler</a:t>
            </a:r>
          </a:p>
          <a:p>
            <a:pPr marL="571500" lvl="1" indent="-228600" eaLnBrk="1" hangingPunct="1"/>
            <a:r>
              <a:rPr lang="en-US" altLang="zh-CN" sz="2000" smtClean="0">
                <a:ea typeface="宋体" pitchFamily="2" charset="-122"/>
              </a:rPr>
              <a:t>Apply the Extension Interface pattern</a:t>
            </a:r>
          </a:p>
          <a:p>
            <a:pPr marL="571500" lvl="1" indent="-228600" eaLnBrk="1" hangingPunct="1"/>
            <a:r>
              <a:rPr lang="en-US" altLang="zh-CN" sz="2000" smtClean="0">
                <a:ea typeface="宋体" pitchFamily="2" charset="-122"/>
              </a:rPr>
              <a:t>Used by CCM deployment &amp; configuration tools</a:t>
            </a:r>
          </a:p>
          <a:p>
            <a:pPr marL="571500" lvl="1" indent="-228600" eaLnBrk="1" hangingPunct="1"/>
            <a:r>
              <a:rPr lang="en-US" altLang="zh-CN" sz="200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650"/>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2010-4-28</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2010-4-28</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264"/>
              <a:ext cx="1490" cy="705"/>
            </a:xfrm>
            <a:prstGeom prst="rect">
              <a:avLst/>
            </a:prstGeom>
            <a:noFill/>
            <a:ln w="9525">
              <a:noFill/>
              <a:miter lim="800000"/>
              <a:headEnd/>
              <a:tailEnd/>
            </a:ln>
          </p:spPr>
          <p:txBody>
            <a:bodyPr/>
            <a:lstStyle/>
            <a:p>
              <a:pPr marL="169863" indent="-169863" algn="ctr">
                <a:spcBef>
                  <a:spcPct val="0"/>
                </a:spcBef>
              </a:pPr>
              <a:r>
                <a:rPr lang="en-US" altLang="zh-CN" sz="2000">
                  <a:ea typeface="宋体" pitchFamily="2" charset="-122"/>
                </a:rPr>
                <a:t>IDL 3 &amp; </a:t>
              </a:r>
            </a:p>
            <a:p>
              <a:pPr marL="169863" indent="-169863" algn="ctr">
                <a:spcBef>
                  <a:spcPct val="0"/>
                </a:spcBef>
              </a:pPr>
              <a:r>
                <a:rPr lang="en-US" altLang="zh-CN" sz="2000">
                  <a:ea typeface="宋体" pitchFamily="2" charset="-122"/>
                </a:rPr>
                <a:t>CIDLC  </a:t>
              </a:r>
            </a:p>
            <a:p>
              <a:pPr marL="169863" indent="-169863" algn="ctr">
                <a:spcBef>
                  <a:spcPct val="0"/>
                </a:spcBef>
              </a:pPr>
              <a:r>
                <a:rPr lang="en-US" altLang="zh-CN" sz="2000">
                  <a:ea typeface="宋体" pitchFamily="2" charset="-122"/>
                </a:rPr>
                <a:t>compiler</a:t>
              </a: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smtClean="0">
                <a:ea typeface="宋体" pitchFamily="2" charset="-122"/>
              </a:rPr>
              <a:t>Server-side programming artifacts that implement components &amp; homes</a:t>
            </a:r>
          </a:p>
          <a:p>
            <a:pPr marL="576263" lvl="1" indent="-228600" eaLnBrk="1" hangingPunct="1"/>
            <a:r>
              <a:rPr lang="en-US" altLang="zh-CN" sz="2000" smtClean="0">
                <a:ea typeface="宋体" pitchFamily="2" charset="-122"/>
              </a:rPr>
              <a:t>Local CORBA objects with interfaces defined by a local server-side OMG IDL mapping</a:t>
            </a:r>
          </a:p>
          <a:p>
            <a:pPr marL="174625" indent="-174625" eaLnBrk="1" hangingPunct="1"/>
            <a:r>
              <a:rPr lang="en-US" altLang="zh-CN" sz="2000" smtClean="0">
                <a:ea typeface="宋体" pitchFamily="2" charset="-122"/>
              </a:rPr>
              <a:t>Component executors can be</a:t>
            </a:r>
            <a:endParaRPr lang="en-US" altLang="zh-CN" sz="2000" i="1" smtClean="0">
              <a:ea typeface="宋体" pitchFamily="2" charset="-122"/>
            </a:endParaRPr>
          </a:p>
          <a:p>
            <a:pPr marL="576263" lvl="1" indent="-228600" eaLnBrk="1" hangingPunct="1"/>
            <a:r>
              <a:rPr lang="en-US" altLang="zh-CN" sz="2000" i="1" smtClean="0">
                <a:ea typeface="宋体" pitchFamily="2" charset="-122"/>
              </a:rPr>
              <a:t>Monolithic</a:t>
            </a:r>
            <a:r>
              <a:rPr lang="en-US" altLang="zh-CN" sz="2000" smtClean="0">
                <a:ea typeface="宋体" pitchFamily="2" charset="-122"/>
              </a:rPr>
              <a:t>, where all component ports implemented by one class, or</a:t>
            </a:r>
          </a:p>
          <a:p>
            <a:pPr marL="576263" lvl="1" indent="-228600" eaLnBrk="1" hangingPunct="1"/>
            <a:r>
              <a:rPr lang="en-US" altLang="zh-CN" sz="2000" i="1" smtClean="0">
                <a:ea typeface="宋体" pitchFamily="2" charset="-122"/>
              </a:rPr>
              <a:t>Segmented</a:t>
            </a:r>
            <a:r>
              <a:rPr lang="en-US" altLang="zh-CN" sz="2000" smtClean="0">
                <a:ea typeface="宋体" pitchFamily="2" charset="-122"/>
              </a:rPr>
              <a:t>, where</a:t>
            </a:r>
            <a:r>
              <a:rPr lang="en-US" altLang="zh-CN" sz="2000" i="1" smtClean="0">
                <a:ea typeface="宋体" pitchFamily="2" charset="-122"/>
              </a:rPr>
              <a:t> </a:t>
            </a:r>
            <a:r>
              <a:rPr lang="en-US" altLang="zh-CN" sz="2000" smtClean="0">
                <a:ea typeface="宋体" pitchFamily="2" charset="-122"/>
              </a:rPr>
              <a:t>component ports split into several classes</a:t>
            </a:r>
          </a:p>
          <a:p>
            <a:pPr marL="174625" indent="-174625" eaLnBrk="1" hangingPunct="1"/>
            <a:r>
              <a:rPr lang="en-US" altLang="zh-CN" sz="200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a:ea typeface="宋体" pitchFamily="2" charset="-122"/>
              </a:rPr>
              <a:t>Generated by CIDL compiler</a:t>
            </a:r>
            <a:endParaRPr lang="en-US" i="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smtClean="0">
                <a:ea typeface="宋体" pitchFamily="2" charset="-122"/>
              </a:rPr>
              <a:t>CORBA 2.x IDL specifies </a:t>
            </a:r>
            <a:r>
              <a:rPr lang="en-US" altLang="zh-CN" sz="2000" i="1" smtClean="0">
                <a:ea typeface="宋体" pitchFamily="2" charset="-122"/>
              </a:rPr>
              <a:t>interfaces</a:t>
            </a:r>
            <a:r>
              <a:rPr lang="en-US" altLang="zh-CN" sz="2000" smtClean="0">
                <a:ea typeface="宋体" pitchFamily="2" charset="-122"/>
              </a:rPr>
              <a:t> with operations</a:t>
            </a:r>
          </a:p>
          <a:p>
            <a:pPr marL="573088" lvl="1" indent="-231775" eaLnBrk="1" hangingPunct="1"/>
            <a:r>
              <a:rPr lang="en-US" altLang="zh-CN" smtClean="0">
                <a:ea typeface="宋体" pitchFamily="2" charset="-122"/>
              </a:rPr>
              <a:t> Interfaces map to objects in OO programming languages </a:t>
            </a:r>
          </a:p>
          <a:p>
            <a:pPr lvl="2" eaLnBrk="1" hangingPunct="1"/>
            <a:r>
              <a:rPr lang="en-US" altLang="zh-CN" smtClean="0">
                <a:ea typeface="宋体" pitchFamily="2" charset="-122"/>
              </a:rPr>
              <a:t>e.g., C++, Java, Ada95, etc.</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r>
              <a:rPr lang="en-US" altLang="zh-CN" smtClean="0">
                <a:ea typeface="宋体" pitchFamily="2" charset="-122"/>
              </a:rPr>
              <a:t>Operations defined in interfaces can be invoked on local or remote objects</a:t>
            </a:r>
          </a:p>
          <a:p>
            <a:pPr marL="169863" indent="-169863" eaLnBrk="1" hangingPunct="1">
              <a:buFontTx/>
              <a:buNone/>
            </a:pPr>
            <a:endParaRPr lang="zh-CN" altLang="en-US" sz="200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2010-4-28</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1098550"/>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&amp; CIDL definitions placed in </a:t>
            </a:r>
            <a:r>
              <a:rPr lang="en-US" altLang="zh-CN" sz="2000" b="1" i="0">
                <a:latin typeface="Courier New" pitchFamily="49" charset="0"/>
                <a:ea typeface="宋体" pitchFamily="2" charset="-122"/>
              </a:rPr>
              <a:t>hello.idl</a:t>
            </a:r>
            <a:r>
              <a:rPr lang="en-US" altLang="zh-CN" sz="2000" i="0">
                <a:latin typeface="Arial Unicode MS" pitchFamily="34" charset="-128"/>
                <a:ea typeface="宋体" pitchFamily="2" charset="-122"/>
              </a:rPr>
              <a:t> &amp; </a:t>
            </a:r>
            <a:r>
              <a:rPr lang="en-US" altLang="zh-CN" sz="2000" b="1" i="0">
                <a:latin typeface="Courier New" pitchFamily="49" charset="0"/>
                <a:ea typeface="宋体" pitchFamily="2" charset="-122"/>
              </a:rPr>
              <a:t>hello.cdl</a:t>
            </a:r>
            <a:r>
              <a:rPr lang="en-US" altLang="zh-CN" sz="2000" i="0">
                <a:latin typeface="Arial Unicode MS" pitchFamily="34" charset="-128"/>
                <a:ea typeface="宋体" pitchFamily="2" charset="-122"/>
              </a:rPr>
              <a:t>, respectively</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654300"/>
          </a:xfrm>
          <a:prstGeom prst="rect">
            <a:avLst/>
          </a:prstGeom>
          <a:noFill/>
          <a:ln w="9525">
            <a:solidFill>
              <a:schemeClr val="tx1"/>
            </a:solidFill>
            <a:miter lim="800000"/>
            <a:headEnd/>
            <a:tailEnd/>
          </a:ln>
        </p:spPr>
        <p:txBody>
          <a:bodyPr>
            <a:spAutoFit/>
          </a:bodyPr>
          <a:lstStyle/>
          <a:p>
            <a:pPr>
              <a:spcBef>
                <a:spcPct val="0"/>
              </a:spcBef>
            </a:pPr>
            <a:r>
              <a:rPr lang="en-US" altLang="zh-CN" sz="1400" b="1" i="0">
                <a:latin typeface="Courier New" pitchFamily="49" charset="0"/>
                <a:ea typeface="宋体" pitchFamily="2" charset="-122"/>
              </a:rPr>
              <a:t>class HelloWorld_Exec_Impl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HelloWorld_Exec</a:t>
            </a:r>
            <a:r>
              <a:rPr lang="en-US" altLang="zh-CN" sz="1400" b="1" i="0">
                <a:latin typeface="Courier New" pitchFamily="49" charset="0"/>
                <a:ea typeface="宋体" pitchFamily="2" charset="-122"/>
              </a:rPr>
              <a:t>,</a:t>
            </a:r>
            <a:r>
              <a:rPr lang="en-US" altLang="zh-CN" sz="1400" b="1" i="0">
                <a:solidFill>
                  <a:srgbClr val="996600"/>
                </a:solidFill>
                <a:latin typeface="Courier New" pitchFamily="49" charset="0"/>
                <a:ea typeface="宋体" pitchFamily="2" charset="-122"/>
              </a:rPr>
              <a:t/>
            </a:r>
            <a:br>
              <a:rPr lang="en-US" altLang="zh-CN" sz="1400" b="1" i="0">
                <a:solidFill>
                  <a:srgbClr val="996600"/>
                </a:solidFill>
                <a:latin typeface="Courier New" pitchFamily="49" charset="0"/>
                <a:ea typeface="宋体" pitchFamily="2" charset="-122"/>
              </a:rPr>
            </a:b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public virtual</a:t>
            </a: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p>
          <a:p>
            <a:pPr>
              <a:spcBef>
                <a:spcPct val="0"/>
              </a:spcBef>
            </a:pPr>
            <a:r>
              <a:rPr lang="en-US" altLang="zh-CN" sz="1400" b="1" i="0">
                <a:latin typeface="Courier New" pitchFamily="49" charset="0"/>
                <a:ea typeface="宋体" pitchFamily="2" charset="-122"/>
              </a:rPr>
              <a:t>  void sayHello (const char *name) {</a:t>
            </a:r>
          </a:p>
          <a:p>
            <a:pPr>
              <a:spcBef>
                <a:spcPct val="0"/>
              </a:spcBef>
            </a:pPr>
            <a:r>
              <a:rPr lang="en-US" altLang="zh-CN" sz="1400" b="1" i="0">
                <a:latin typeface="Courier New" pitchFamily="49" charset="0"/>
                <a:ea typeface="宋体" pitchFamily="2" charset="-122"/>
              </a:rPr>
              <a:t>    cout &lt;&lt; “Hello World! -- from ” </a:t>
            </a:r>
          </a:p>
          <a:p>
            <a:pPr>
              <a:spcBef>
                <a:spcPct val="0"/>
              </a:spcBef>
            </a:pPr>
            <a:r>
              <a:rPr lang="en-US" altLang="zh-CN" sz="1400" b="1" i="0">
                <a:latin typeface="Courier New" pitchFamily="49" charset="0"/>
                <a:ea typeface="宋体" pitchFamily="2" charset="-122"/>
              </a:rPr>
              <a:t>         &lt;&lt; name &lt;&lt; endl;</a:t>
            </a:r>
          </a:p>
          <a:p>
            <a:pPr>
              <a:spcBef>
                <a:spcPct val="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pPr>
              <a:spcBef>
                <a:spcPct val="0"/>
              </a:spcBef>
            </a:pPr>
            <a:r>
              <a:rPr lang="en-US" altLang="zh-CN" sz="1400" b="1" i="0">
                <a:latin typeface="Courier New" pitchFamily="49" charset="0"/>
                <a:ea typeface="宋体" pitchFamily="2" charset="-122"/>
              </a:rPr>
              <a:t>};</a:t>
            </a: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292475"/>
          </a:xfrm>
          <a:prstGeom prst="rect">
            <a:avLst/>
          </a:prstGeom>
          <a:noFill/>
          <a:ln w="9525">
            <a:solidFill>
              <a:schemeClr val="tx1"/>
            </a:solidFill>
            <a:miter lim="800000"/>
            <a:headEnd/>
            <a:tailEnd/>
          </a:ln>
        </p:spPr>
        <p:txBody>
          <a:bodyPr>
            <a:spAutoFit/>
          </a:bodyPr>
          <a:lstStyle/>
          <a:p>
            <a:r>
              <a:rPr lang="en-US" altLang="zh-CN" sz="1400" b="1" i="0">
                <a:latin typeface="Courier New" pitchFamily="49" charset="0"/>
                <a:ea typeface="宋体" pitchFamily="2" charset="-122"/>
              </a:rPr>
              <a:t>class HelloHome_Exec_Impl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HelloHome_Exec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 </a:t>
            </a:r>
          </a:p>
          <a:p>
            <a:r>
              <a:rPr lang="en-US" altLang="zh-CN" sz="1400" b="1" i="0">
                <a:latin typeface="Courier New" pitchFamily="49" charset="0"/>
                <a:ea typeface="宋体" pitchFamily="2" charset="-122"/>
              </a:rPr>
              <a:t>  Components::EnterpriseComponent_ptr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create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return new HelloWorld_Exec_Impl;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r>
              <a:rPr lang="en-US" altLang="zh-CN" sz="1400" b="1" i="0">
                <a:latin typeface="Courier New" pitchFamily="49" charset="0"/>
                <a:ea typeface="宋体" pitchFamily="2" charset="-122"/>
              </a:rPr>
              <a:t>};</a:t>
            </a: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54166</TotalTime>
  <Words>14546</Words>
  <Application>Microsoft Office PowerPoint</Application>
  <PresentationFormat>Diavoorstelling (4:3)</PresentationFormat>
  <Paragraphs>3611</Paragraphs>
  <Slides>204</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204</vt:i4>
      </vt:variant>
    </vt:vector>
  </HeadingPairs>
  <TitlesOfParts>
    <vt:vector size="210"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AMI for CCM</vt:lpstr>
      <vt:lpstr>Motivating Asynchronous Method Invocation</vt:lpstr>
      <vt:lpstr>Asynchronous Method Invocation for CCM (AMI4CCM)</vt:lpstr>
      <vt:lpstr>AMI for CCM Overview (AMI4CCM)</vt:lpstr>
      <vt:lpstr>Dia 168</vt:lpstr>
      <vt:lpstr>Dia 169</vt:lpstr>
      <vt:lpstr>Dia 170</vt:lpstr>
      <vt:lpstr>Dia 171</vt:lpstr>
      <vt:lpstr>Dia 172</vt:lpstr>
      <vt:lpstr>Dia 173</vt:lpstr>
      <vt:lpstr>Dia 174</vt:lpstr>
      <vt:lpstr>Overview of the implied ports</vt:lpstr>
      <vt:lpstr>Dia 176</vt:lpstr>
      <vt:lpstr>Dia 177</vt:lpstr>
      <vt:lpstr>Dia 178</vt:lpstr>
      <vt:lpstr>Dia 179</vt:lpstr>
      <vt:lpstr>Dia 180</vt:lpstr>
      <vt:lpstr>Overview of CIAO</vt:lpstr>
      <vt:lpstr>CIAO Status</vt:lpstr>
      <vt:lpstr>Dia 183</vt:lpstr>
      <vt:lpstr>Dia 184</vt:lpstr>
      <vt:lpstr>Dia 185</vt:lpstr>
      <vt:lpstr>Tutorial Summary</vt:lpstr>
      <vt:lpstr>Additional Information on CORBA &amp; CCM</vt:lpstr>
      <vt:lpstr>Dia 188</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196</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3250</cp:revision>
  <dcterms:created xsi:type="dcterms:W3CDTF">2002-03-21T05:07:33Z</dcterms:created>
  <dcterms:modified xsi:type="dcterms:W3CDTF">2010-04-28T10:24:33Z</dcterms:modified>
</cp:coreProperties>
</file>